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321" r:id="rId5"/>
    <p:sldId id="318" r:id="rId6"/>
    <p:sldId id="332" r:id="rId7"/>
    <p:sldId id="331" r:id="rId8"/>
    <p:sldId id="333" r:id="rId9"/>
    <p:sldId id="334" r:id="rId10"/>
    <p:sldId id="335" r:id="rId11"/>
    <p:sldId id="33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1354"/>
    <a:srgbClr val="FFC641"/>
    <a:srgbClr val="FFEBBD"/>
    <a:srgbClr val="F1B317"/>
    <a:srgbClr val="EF1F3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5A3AAC-8110-4165-8A0C-DC6D8232D436}" v="1723" dt="2020-04-29T08:03:59.6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007" autoAdjust="0"/>
  </p:normalViewPr>
  <p:slideViewPr>
    <p:cSldViewPr snapToGrid="0">
      <p:cViewPr varScale="1">
        <p:scale>
          <a:sx n="99" d="100"/>
          <a:sy n="99" d="100"/>
        </p:scale>
        <p:origin x="89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8AB54A-5337-4464-ABF4-2DFBF481732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15198A7-EA7A-43F6-A834-CF481F4D8C63}">
      <dgm:prSet phldrT="[Text]"/>
      <dgm:spPr>
        <a:solidFill>
          <a:srgbClr val="FFC641"/>
        </a:solidFill>
      </dgm:spPr>
      <dgm:t>
        <a:bodyPr/>
        <a:lstStyle/>
        <a:p>
          <a:pPr>
            <a:buFont typeface="+mj-lt"/>
            <a:buNone/>
          </a:pPr>
          <a:r>
            <a:rPr lang="en-GB" b="1" dirty="0">
              <a:solidFill>
                <a:srgbClr val="061354"/>
              </a:solidFill>
            </a:rPr>
            <a:t>Utility suppliers should proactively contact their most indebted vulnerable customers </a:t>
          </a:r>
          <a:endParaRPr lang="en-GB" dirty="0">
            <a:solidFill>
              <a:srgbClr val="061354"/>
            </a:solidFill>
          </a:endParaRPr>
        </a:p>
      </dgm:t>
    </dgm:pt>
    <dgm:pt modelId="{0F53FFE0-3E4E-432A-9070-5AD4B02412B3}" type="parTrans" cxnId="{B055EC9E-D33C-4FC1-833E-0EDF799257A3}">
      <dgm:prSet/>
      <dgm:spPr/>
      <dgm:t>
        <a:bodyPr/>
        <a:lstStyle/>
        <a:p>
          <a:endParaRPr lang="en-GB"/>
        </a:p>
      </dgm:t>
    </dgm:pt>
    <dgm:pt modelId="{5E1D6DC4-5F85-4BA4-8FC3-44622B3495FA}" type="sibTrans" cxnId="{B055EC9E-D33C-4FC1-833E-0EDF799257A3}">
      <dgm:prSet/>
      <dgm:spPr/>
      <dgm:t>
        <a:bodyPr/>
        <a:lstStyle/>
        <a:p>
          <a:endParaRPr lang="en-GB"/>
        </a:p>
      </dgm:t>
    </dgm:pt>
    <dgm:pt modelId="{F306CC40-69C3-4B28-9C6A-64043002F9CE}">
      <dgm:prSet/>
      <dgm:spPr>
        <a:solidFill>
          <a:srgbClr val="FFC641"/>
        </a:solidFill>
      </dgm:spPr>
      <dgm:t>
        <a:bodyPr/>
        <a:lstStyle/>
        <a:p>
          <a:r>
            <a:rPr lang="en-GB" b="1">
              <a:solidFill>
                <a:srgbClr val="061354"/>
              </a:solidFill>
            </a:rPr>
            <a:t>Highlight the opportunity and support the case for utility suppliers to access the shielded patients list (SPL) to directly provide debt relief assistance and wider support. </a:t>
          </a:r>
          <a:endParaRPr lang="en-GB" b="1" dirty="0">
            <a:solidFill>
              <a:srgbClr val="061354"/>
            </a:solidFill>
          </a:endParaRPr>
        </a:p>
      </dgm:t>
    </dgm:pt>
    <dgm:pt modelId="{418D2676-3469-457B-868E-599E7345B71D}" type="parTrans" cxnId="{198AAB60-37EF-4AC5-8740-BA1D307FC4B1}">
      <dgm:prSet/>
      <dgm:spPr/>
      <dgm:t>
        <a:bodyPr/>
        <a:lstStyle/>
        <a:p>
          <a:endParaRPr lang="en-GB"/>
        </a:p>
      </dgm:t>
    </dgm:pt>
    <dgm:pt modelId="{48BB3956-E62E-44D3-8D98-D5D94E09AB52}" type="sibTrans" cxnId="{198AAB60-37EF-4AC5-8740-BA1D307FC4B1}">
      <dgm:prSet/>
      <dgm:spPr/>
      <dgm:t>
        <a:bodyPr/>
        <a:lstStyle/>
        <a:p>
          <a:endParaRPr lang="en-GB"/>
        </a:p>
      </dgm:t>
    </dgm:pt>
    <dgm:pt modelId="{0E774A3D-0309-40EE-9400-7CFCBEB2A0F9}">
      <dgm:prSet/>
      <dgm:spPr>
        <a:solidFill>
          <a:srgbClr val="FFC641"/>
        </a:solidFill>
      </dgm:spPr>
      <dgm:t>
        <a:bodyPr/>
        <a:lstStyle/>
        <a:p>
          <a:r>
            <a:rPr lang="en-GB" b="1" dirty="0">
              <a:solidFill>
                <a:srgbClr val="061354"/>
              </a:solidFill>
            </a:rPr>
            <a:t>Priority Services Registers (PSR) should include a specific financial vulnerability flag or ‘needs code’ </a:t>
          </a:r>
        </a:p>
      </dgm:t>
    </dgm:pt>
    <dgm:pt modelId="{0E8FA7D9-F897-4320-8F34-19389F8C5A6B}" type="parTrans" cxnId="{50A9C95A-5B3B-4A4C-BCB0-E8EC27DA823A}">
      <dgm:prSet/>
      <dgm:spPr/>
      <dgm:t>
        <a:bodyPr/>
        <a:lstStyle/>
        <a:p>
          <a:endParaRPr lang="en-GB"/>
        </a:p>
      </dgm:t>
    </dgm:pt>
    <dgm:pt modelId="{CD5224A6-E683-48EF-96D8-70D4AC2F079E}" type="sibTrans" cxnId="{50A9C95A-5B3B-4A4C-BCB0-E8EC27DA823A}">
      <dgm:prSet/>
      <dgm:spPr/>
      <dgm:t>
        <a:bodyPr/>
        <a:lstStyle/>
        <a:p>
          <a:endParaRPr lang="en-GB"/>
        </a:p>
      </dgm:t>
    </dgm:pt>
    <dgm:pt modelId="{9DB8E32A-7506-4C74-AE79-CDFA55B12ABF}">
      <dgm:prSet/>
      <dgm:spPr>
        <a:solidFill>
          <a:srgbClr val="FFC641"/>
        </a:solidFill>
      </dgm:spPr>
      <dgm:t>
        <a:bodyPr/>
        <a:lstStyle/>
        <a:p>
          <a:r>
            <a:rPr lang="en-GB" b="1">
              <a:solidFill>
                <a:srgbClr val="061354"/>
              </a:solidFill>
            </a:rPr>
            <a:t>What counts as an ‘emergency’ issue must be clearly set out </a:t>
          </a:r>
          <a:endParaRPr lang="en-GB" b="1" dirty="0">
            <a:solidFill>
              <a:srgbClr val="061354"/>
            </a:solidFill>
          </a:endParaRPr>
        </a:p>
      </dgm:t>
    </dgm:pt>
    <dgm:pt modelId="{6D201D08-99A5-4CAD-A7BE-77AB155F93C4}" type="parTrans" cxnId="{856BF281-E5ED-41D2-B333-4FCF07E98D0E}">
      <dgm:prSet/>
      <dgm:spPr/>
      <dgm:t>
        <a:bodyPr/>
        <a:lstStyle/>
        <a:p>
          <a:endParaRPr lang="en-GB"/>
        </a:p>
      </dgm:t>
    </dgm:pt>
    <dgm:pt modelId="{8A9365BE-6493-44E0-8C16-EC68AA9BC0E3}" type="sibTrans" cxnId="{856BF281-E5ED-41D2-B333-4FCF07E98D0E}">
      <dgm:prSet/>
      <dgm:spPr/>
      <dgm:t>
        <a:bodyPr/>
        <a:lstStyle/>
        <a:p>
          <a:endParaRPr lang="en-GB"/>
        </a:p>
      </dgm:t>
    </dgm:pt>
    <dgm:pt modelId="{05CB4353-F4BE-42D7-8631-63E9010ADF73}">
      <dgm:prSet/>
      <dgm:spPr>
        <a:solidFill>
          <a:srgbClr val="FFC641"/>
        </a:solidFill>
      </dgm:spPr>
      <dgm:t>
        <a:bodyPr/>
        <a:lstStyle/>
        <a:p>
          <a:r>
            <a:rPr lang="en-GB" b="1">
              <a:solidFill>
                <a:srgbClr val="061354"/>
              </a:solidFill>
            </a:rPr>
            <a:t>Ofgem must strengthen the monitoring and support arrangements for those at risk of self-disconnection </a:t>
          </a:r>
          <a:endParaRPr lang="en-GB" b="1" dirty="0">
            <a:solidFill>
              <a:srgbClr val="061354"/>
            </a:solidFill>
          </a:endParaRPr>
        </a:p>
      </dgm:t>
    </dgm:pt>
    <dgm:pt modelId="{2EBD6C1F-FAB8-493C-BBC7-E32C2FA23570}" type="parTrans" cxnId="{724B7695-1970-4B3F-9FFF-3A29A62BDD1C}">
      <dgm:prSet/>
      <dgm:spPr/>
      <dgm:t>
        <a:bodyPr/>
        <a:lstStyle/>
        <a:p>
          <a:endParaRPr lang="en-GB"/>
        </a:p>
      </dgm:t>
    </dgm:pt>
    <dgm:pt modelId="{C51E2198-804F-47B6-8939-56158AAC43D1}" type="sibTrans" cxnId="{724B7695-1970-4B3F-9FFF-3A29A62BDD1C}">
      <dgm:prSet/>
      <dgm:spPr/>
      <dgm:t>
        <a:bodyPr/>
        <a:lstStyle/>
        <a:p>
          <a:endParaRPr lang="en-GB"/>
        </a:p>
      </dgm:t>
    </dgm:pt>
    <dgm:pt modelId="{72B9F2C8-3B24-4D2C-8FA2-7DFD79BB29D7}">
      <dgm:prSet/>
      <dgm:spPr>
        <a:solidFill>
          <a:srgbClr val="FFC641"/>
        </a:solidFill>
      </dgm:spPr>
      <dgm:t>
        <a:bodyPr/>
        <a:lstStyle/>
        <a:p>
          <a:r>
            <a:rPr lang="en-GB" b="1" dirty="0">
              <a:solidFill>
                <a:srgbClr val="061354"/>
              </a:solidFill>
            </a:rPr>
            <a:t>Consistent ‘ability to pay’ principles within licence conditions across sectors </a:t>
          </a:r>
          <a:endParaRPr lang="en-GB" dirty="0">
            <a:solidFill>
              <a:srgbClr val="061354"/>
            </a:solidFill>
          </a:endParaRPr>
        </a:p>
      </dgm:t>
    </dgm:pt>
    <dgm:pt modelId="{C758E490-4A56-4F5F-ABCD-27B275C22839}" type="parTrans" cxnId="{33D42FC3-F819-4330-8E67-B799A442C824}">
      <dgm:prSet/>
      <dgm:spPr/>
      <dgm:t>
        <a:bodyPr/>
        <a:lstStyle/>
        <a:p>
          <a:endParaRPr lang="en-GB"/>
        </a:p>
      </dgm:t>
    </dgm:pt>
    <dgm:pt modelId="{8CE80F8D-4041-4C3C-898C-B022E97AABF8}" type="sibTrans" cxnId="{33D42FC3-F819-4330-8E67-B799A442C824}">
      <dgm:prSet/>
      <dgm:spPr/>
      <dgm:t>
        <a:bodyPr/>
        <a:lstStyle/>
        <a:p>
          <a:endParaRPr lang="en-GB"/>
        </a:p>
      </dgm:t>
    </dgm:pt>
    <dgm:pt modelId="{46FF102A-F1F5-45B9-B91C-0ECBFE542D84}" type="pres">
      <dgm:prSet presAssocID="{F28AB54A-5337-4464-ABF4-2DFBF4817326}" presName="diagram" presStyleCnt="0">
        <dgm:presLayoutVars>
          <dgm:dir/>
          <dgm:resizeHandles val="exact"/>
        </dgm:presLayoutVars>
      </dgm:prSet>
      <dgm:spPr/>
    </dgm:pt>
    <dgm:pt modelId="{F0CB37FA-4DB5-4633-AC81-36F513C765C4}" type="pres">
      <dgm:prSet presAssocID="{715198A7-EA7A-43F6-A834-CF481F4D8C63}" presName="node" presStyleLbl="node1" presStyleIdx="0" presStyleCnt="6">
        <dgm:presLayoutVars>
          <dgm:bulletEnabled val="1"/>
        </dgm:presLayoutVars>
      </dgm:prSet>
      <dgm:spPr/>
    </dgm:pt>
    <dgm:pt modelId="{C3A44DD9-6783-4160-BC57-F1651B0CC8EE}" type="pres">
      <dgm:prSet presAssocID="{5E1D6DC4-5F85-4BA4-8FC3-44622B3495FA}" presName="sibTrans" presStyleCnt="0"/>
      <dgm:spPr/>
    </dgm:pt>
    <dgm:pt modelId="{12D448EB-3A1E-4361-B66A-CCF5303B9629}" type="pres">
      <dgm:prSet presAssocID="{F306CC40-69C3-4B28-9C6A-64043002F9CE}" presName="node" presStyleLbl="node1" presStyleIdx="1" presStyleCnt="6">
        <dgm:presLayoutVars>
          <dgm:bulletEnabled val="1"/>
        </dgm:presLayoutVars>
      </dgm:prSet>
      <dgm:spPr/>
    </dgm:pt>
    <dgm:pt modelId="{5A04B9DE-9198-457C-B14E-1BA14DDFA06E}" type="pres">
      <dgm:prSet presAssocID="{48BB3956-E62E-44D3-8D98-D5D94E09AB52}" presName="sibTrans" presStyleCnt="0"/>
      <dgm:spPr/>
    </dgm:pt>
    <dgm:pt modelId="{1487353E-CEEE-4A8E-9FA4-74E711AC43F1}" type="pres">
      <dgm:prSet presAssocID="{0E774A3D-0309-40EE-9400-7CFCBEB2A0F9}" presName="node" presStyleLbl="node1" presStyleIdx="2" presStyleCnt="6">
        <dgm:presLayoutVars>
          <dgm:bulletEnabled val="1"/>
        </dgm:presLayoutVars>
      </dgm:prSet>
      <dgm:spPr/>
    </dgm:pt>
    <dgm:pt modelId="{E962A1AB-1D90-4A78-BCEB-1C942FAB81F2}" type="pres">
      <dgm:prSet presAssocID="{CD5224A6-E683-48EF-96D8-70D4AC2F079E}" presName="sibTrans" presStyleCnt="0"/>
      <dgm:spPr/>
    </dgm:pt>
    <dgm:pt modelId="{FCFC37F0-F402-426C-8248-8BE5586AD321}" type="pres">
      <dgm:prSet presAssocID="{9DB8E32A-7506-4C74-AE79-CDFA55B12ABF}" presName="node" presStyleLbl="node1" presStyleIdx="3" presStyleCnt="6">
        <dgm:presLayoutVars>
          <dgm:bulletEnabled val="1"/>
        </dgm:presLayoutVars>
      </dgm:prSet>
      <dgm:spPr/>
    </dgm:pt>
    <dgm:pt modelId="{AC595AFE-12E8-4FE5-BFA2-7B23C1523A6E}" type="pres">
      <dgm:prSet presAssocID="{8A9365BE-6493-44E0-8C16-EC68AA9BC0E3}" presName="sibTrans" presStyleCnt="0"/>
      <dgm:spPr/>
    </dgm:pt>
    <dgm:pt modelId="{8C2AF35B-C357-4C9C-96BD-1EB7A2260088}" type="pres">
      <dgm:prSet presAssocID="{05CB4353-F4BE-42D7-8631-63E9010ADF73}" presName="node" presStyleLbl="node1" presStyleIdx="4" presStyleCnt="6">
        <dgm:presLayoutVars>
          <dgm:bulletEnabled val="1"/>
        </dgm:presLayoutVars>
      </dgm:prSet>
      <dgm:spPr/>
    </dgm:pt>
    <dgm:pt modelId="{84FF2171-5637-4791-89CC-66D98D6BDC39}" type="pres">
      <dgm:prSet presAssocID="{C51E2198-804F-47B6-8939-56158AAC43D1}" presName="sibTrans" presStyleCnt="0"/>
      <dgm:spPr/>
    </dgm:pt>
    <dgm:pt modelId="{30280301-0AB7-4B80-BA29-04E7F9B17656}" type="pres">
      <dgm:prSet presAssocID="{72B9F2C8-3B24-4D2C-8FA2-7DFD79BB29D7}" presName="node" presStyleLbl="node1" presStyleIdx="5" presStyleCnt="6">
        <dgm:presLayoutVars>
          <dgm:bulletEnabled val="1"/>
        </dgm:presLayoutVars>
      </dgm:prSet>
      <dgm:spPr/>
    </dgm:pt>
  </dgm:ptLst>
  <dgm:cxnLst>
    <dgm:cxn modelId="{EE66C227-DE00-461C-992F-CD66D0F66A0B}" type="presOf" srcId="{F306CC40-69C3-4B28-9C6A-64043002F9CE}" destId="{12D448EB-3A1E-4361-B66A-CCF5303B9629}" srcOrd="0" destOrd="0" presId="urn:microsoft.com/office/officeart/2005/8/layout/default"/>
    <dgm:cxn modelId="{1A5ECE30-9AC5-4684-B1AA-57F67319B1DC}" type="presOf" srcId="{0E774A3D-0309-40EE-9400-7CFCBEB2A0F9}" destId="{1487353E-CEEE-4A8E-9FA4-74E711AC43F1}" srcOrd="0" destOrd="0" presId="urn:microsoft.com/office/officeart/2005/8/layout/default"/>
    <dgm:cxn modelId="{2705E75E-4291-41B8-874E-E4528F7CFE3F}" type="presOf" srcId="{72B9F2C8-3B24-4D2C-8FA2-7DFD79BB29D7}" destId="{30280301-0AB7-4B80-BA29-04E7F9B17656}" srcOrd="0" destOrd="0" presId="urn:microsoft.com/office/officeart/2005/8/layout/default"/>
    <dgm:cxn modelId="{198AAB60-37EF-4AC5-8740-BA1D307FC4B1}" srcId="{F28AB54A-5337-4464-ABF4-2DFBF4817326}" destId="{F306CC40-69C3-4B28-9C6A-64043002F9CE}" srcOrd="1" destOrd="0" parTransId="{418D2676-3469-457B-868E-599E7345B71D}" sibTransId="{48BB3956-E62E-44D3-8D98-D5D94E09AB52}"/>
    <dgm:cxn modelId="{50A9C95A-5B3B-4A4C-BCB0-E8EC27DA823A}" srcId="{F28AB54A-5337-4464-ABF4-2DFBF4817326}" destId="{0E774A3D-0309-40EE-9400-7CFCBEB2A0F9}" srcOrd="2" destOrd="0" parTransId="{0E8FA7D9-F897-4320-8F34-19389F8C5A6B}" sibTransId="{CD5224A6-E683-48EF-96D8-70D4AC2F079E}"/>
    <dgm:cxn modelId="{856BF281-E5ED-41D2-B333-4FCF07E98D0E}" srcId="{F28AB54A-5337-4464-ABF4-2DFBF4817326}" destId="{9DB8E32A-7506-4C74-AE79-CDFA55B12ABF}" srcOrd="3" destOrd="0" parTransId="{6D201D08-99A5-4CAD-A7BE-77AB155F93C4}" sibTransId="{8A9365BE-6493-44E0-8C16-EC68AA9BC0E3}"/>
    <dgm:cxn modelId="{724B7695-1970-4B3F-9FFF-3A29A62BDD1C}" srcId="{F28AB54A-5337-4464-ABF4-2DFBF4817326}" destId="{05CB4353-F4BE-42D7-8631-63E9010ADF73}" srcOrd="4" destOrd="0" parTransId="{2EBD6C1F-FAB8-493C-BBC7-E32C2FA23570}" sibTransId="{C51E2198-804F-47B6-8939-56158AAC43D1}"/>
    <dgm:cxn modelId="{B055EC9E-D33C-4FC1-833E-0EDF799257A3}" srcId="{F28AB54A-5337-4464-ABF4-2DFBF4817326}" destId="{715198A7-EA7A-43F6-A834-CF481F4D8C63}" srcOrd="0" destOrd="0" parTransId="{0F53FFE0-3E4E-432A-9070-5AD4B02412B3}" sibTransId="{5E1D6DC4-5F85-4BA4-8FC3-44622B3495FA}"/>
    <dgm:cxn modelId="{F69A23B5-8A53-4DA2-9681-C32E21D43F5F}" type="presOf" srcId="{9DB8E32A-7506-4C74-AE79-CDFA55B12ABF}" destId="{FCFC37F0-F402-426C-8248-8BE5586AD321}" srcOrd="0" destOrd="0" presId="urn:microsoft.com/office/officeart/2005/8/layout/default"/>
    <dgm:cxn modelId="{01D8B3C1-F840-4B5C-B2F1-B2AEFE344999}" type="presOf" srcId="{05CB4353-F4BE-42D7-8631-63E9010ADF73}" destId="{8C2AF35B-C357-4C9C-96BD-1EB7A2260088}" srcOrd="0" destOrd="0" presId="urn:microsoft.com/office/officeart/2005/8/layout/default"/>
    <dgm:cxn modelId="{33D42FC3-F819-4330-8E67-B799A442C824}" srcId="{F28AB54A-5337-4464-ABF4-2DFBF4817326}" destId="{72B9F2C8-3B24-4D2C-8FA2-7DFD79BB29D7}" srcOrd="5" destOrd="0" parTransId="{C758E490-4A56-4F5F-ABCD-27B275C22839}" sibTransId="{8CE80F8D-4041-4C3C-898C-B022E97AABF8}"/>
    <dgm:cxn modelId="{8A4545D9-26A2-45A0-A54C-FD0826F4CB5C}" type="presOf" srcId="{715198A7-EA7A-43F6-A834-CF481F4D8C63}" destId="{F0CB37FA-4DB5-4633-AC81-36F513C765C4}" srcOrd="0" destOrd="0" presId="urn:microsoft.com/office/officeart/2005/8/layout/default"/>
    <dgm:cxn modelId="{7D953FE5-1729-4F37-9408-C94F006581CF}" type="presOf" srcId="{F28AB54A-5337-4464-ABF4-2DFBF4817326}" destId="{46FF102A-F1F5-45B9-B91C-0ECBFE542D84}" srcOrd="0" destOrd="0" presId="urn:microsoft.com/office/officeart/2005/8/layout/default"/>
    <dgm:cxn modelId="{C76B1938-7705-43A7-BAA4-D1F9C0FC32D1}" type="presParOf" srcId="{46FF102A-F1F5-45B9-B91C-0ECBFE542D84}" destId="{F0CB37FA-4DB5-4633-AC81-36F513C765C4}" srcOrd="0" destOrd="0" presId="urn:microsoft.com/office/officeart/2005/8/layout/default"/>
    <dgm:cxn modelId="{19AE38D7-8621-44A3-8048-CEA2C366C06D}" type="presParOf" srcId="{46FF102A-F1F5-45B9-B91C-0ECBFE542D84}" destId="{C3A44DD9-6783-4160-BC57-F1651B0CC8EE}" srcOrd="1" destOrd="0" presId="urn:microsoft.com/office/officeart/2005/8/layout/default"/>
    <dgm:cxn modelId="{0F66EA6A-ADE7-4361-A109-758FBAD9740E}" type="presParOf" srcId="{46FF102A-F1F5-45B9-B91C-0ECBFE542D84}" destId="{12D448EB-3A1E-4361-B66A-CCF5303B9629}" srcOrd="2" destOrd="0" presId="urn:microsoft.com/office/officeart/2005/8/layout/default"/>
    <dgm:cxn modelId="{9A2D2587-A34F-419C-A749-46FAB1BFB046}" type="presParOf" srcId="{46FF102A-F1F5-45B9-B91C-0ECBFE542D84}" destId="{5A04B9DE-9198-457C-B14E-1BA14DDFA06E}" srcOrd="3" destOrd="0" presId="urn:microsoft.com/office/officeart/2005/8/layout/default"/>
    <dgm:cxn modelId="{88A04D3E-D935-4C1D-A15C-428678BDE01A}" type="presParOf" srcId="{46FF102A-F1F5-45B9-B91C-0ECBFE542D84}" destId="{1487353E-CEEE-4A8E-9FA4-74E711AC43F1}" srcOrd="4" destOrd="0" presId="urn:microsoft.com/office/officeart/2005/8/layout/default"/>
    <dgm:cxn modelId="{FC242667-D779-412D-98FB-B56CAE8B746D}" type="presParOf" srcId="{46FF102A-F1F5-45B9-B91C-0ECBFE542D84}" destId="{E962A1AB-1D90-4A78-BCEB-1C942FAB81F2}" srcOrd="5" destOrd="0" presId="urn:microsoft.com/office/officeart/2005/8/layout/default"/>
    <dgm:cxn modelId="{558117D2-05EC-4E20-BC97-56E7AAF0F5B9}" type="presParOf" srcId="{46FF102A-F1F5-45B9-B91C-0ECBFE542D84}" destId="{FCFC37F0-F402-426C-8248-8BE5586AD321}" srcOrd="6" destOrd="0" presId="urn:microsoft.com/office/officeart/2005/8/layout/default"/>
    <dgm:cxn modelId="{1D2432CD-A221-44AD-9649-0D8F6BE21263}" type="presParOf" srcId="{46FF102A-F1F5-45B9-B91C-0ECBFE542D84}" destId="{AC595AFE-12E8-4FE5-BFA2-7B23C1523A6E}" srcOrd="7" destOrd="0" presId="urn:microsoft.com/office/officeart/2005/8/layout/default"/>
    <dgm:cxn modelId="{754F3F54-A4EA-4665-A47A-D42F6AAE03AB}" type="presParOf" srcId="{46FF102A-F1F5-45B9-B91C-0ECBFE542D84}" destId="{8C2AF35B-C357-4C9C-96BD-1EB7A2260088}" srcOrd="8" destOrd="0" presId="urn:microsoft.com/office/officeart/2005/8/layout/default"/>
    <dgm:cxn modelId="{1CB0DD6D-F6E5-4421-A0FF-EC832665CDD5}" type="presParOf" srcId="{46FF102A-F1F5-45B9-B91C-0ECBFE542D84}" destId="{84FF2171-5637-4791-89CC-66D98D6BDC39}" srcOrd="9" destOrd="0" presId="urn:microsoft.com/office/officeart/2005/8/layout/default"/>
    <dgm:cxn modelId="{86C35046-1798-45C3-BB6F-2E18959886D4}" type="presParOf" srcId="{46FF102A-F1F5-45B9-B91C-0ECBFE542D84}" destId="{30280301-0AB7-4B80-BA29-04E7F9B17656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CB37FA-4DB5-4633-AC81-36F513C765C4}">
      <dsp:nvSpPr>
        <dsp:cNvPr id="0" name=""/>
        <dsp:cNvSpPr/>
      </dsp:nvSpPr>
      <dsp:spPr>
        <a:xfrm>
          <a:off x="0" y="13587"/>
          <a:ext cx="3213286" cy="1927971"/>
        </a:xfrm>
        <a:prstGeom prst="rect">
          <a:avLst/>
        </a:prstGeom>
        <a:solidFill>
          <a:srgbClr val="FFC64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GB" sz="1900" b="1" kern="1200" dirty="0">
              <a:solidFill>
                <a:srgbClr val="061354"/>
              </a:solidFill>
            </a:rPr>
            <a:t>Utility suppliers should proactively contact their most indebted vulnerable customers </a:t>
          </a:r>
          <a:endParaRPr lang="en-GB" sz="1900" kern="1200" dirty="0">
            <a:solidFill>
              <a:srgbClr val="061354"/>
            </a:solidFill>
          </a:endParaRPr>
        </a:p>
      </dsp:txBody>
      <dsp:txXfrm>
        <a:off x="0" y="13587"/>
        <a:ext cx="3213286" cy="1927971"/>
      </dsp:txXfrm>
    </dsp:sp>
    <dsp:sp modelId="{12D448EB-3A1E-4361-B66A-CCF5303B9629}">
      <dsp:nvSpPr>
        <dsp:cNvPr id="0" name=""/>
        <dsp:cNvSpPr/>
      </dsp:nvSpPr>
      <dsp:spPr>
        <a:xfrm>
          <a:off x="3534615" y="13587"/>
          <a:ext cx="3213286" cy="1927971"/>
        </a:xfrm>
        <a:prstGeom prst="rect">
          <a:avLst/>
        </a:prstGeom>
        <a:solidFill>
          <a:srgbClr val="FFC64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>
              <a:solidFill>
                <a:srgbClr val="061354"/>
              </a:solidFill>
            </a:rPr>
            <a:t>Highlight the opportunity and support the case for utility suppliers to access the shielded patients list (SPL) to directly provide debt relief assistance and wider support. </a:t>
          </a:r>
          <a:endParaRPr lang="en-GB" sz="1900" b="1" kern="1200" dirty="0">
            <a:solidFill>
              <a:srgbClr val="061354"/>
            </a:solidFill>
          </a:endParaRPr>
        </a:p>
      </dsp:txBody>
      <dsp:txXfrm>
        <a:off x="3534615" y="13587"/>
        <a:ext cx="3213286" cy="1927971"/>
      </dsp:txXfrm>
    </dsp:sp>
    <dsp:sp modelId="{1487353E-CEEE-4A8E-9FA4-74E711AC43F1}">
      <dsp:nvSpPr>
        <dsp:cNvPr id="0" name=""/>
        <dsp:cNvSpPr/>
      </dsp:nvSpPr>
      <dsp:spPr>
        <a:xfrm>
          <a:off x="7069230" y="13587"/>
          <a:ext cx="3213286" cy="1927971"/>
        </a:xfrm>
        <a:prstGeom prst="rect">
          <a:avLst/>
        </a:prstGeom>
        <a:solidFill>
          <a:srgbClr val="FFC64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dirty="0">
              <a:solidFill>
                <a:srgbClr val="061354"/>
              </a:solidFill>
            </a:rPr>
            <a:t>Priority Services Registers (PSR) should include a specific financial vulnerability flag or ‘needs code’ </a:t>
          </a:r>
        </a:p>
      </dsp:txBody>
      <dsp:txXfrm>
        <a:off x="7069230" y="13587"/>
        <a:ext cx="3213286" cy="1927971"/>
      </dsp:txXfrm>
    </dsp:sp>
    <dsp:sp modelId="{FCFC37F0-F402-426C-8248-8BE5586AD321}">
      <dsp:nvSpPr>
        <dsp:cNvPr id="0" name=""/>
        <dsp:cNvSpPr/>
      </dsp:nvSpPr>
      <dsp:spPr>
        <a:xfrm>
          <a:off x="0" y="2262887"/>
          <a:ext cx="3213286" cy="1927971"/>
        </a:xfrm>
        <a:prstGeom prst="rect">
          <a:avLst/>
        </a:prstGeom>
        <a:solidFill>
          <a:srgbClr val="FFC64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>
              <a:solidFill>
                <a:srgbClr val="061354"/>
              </a:solidFill>
            </a:rPr>
            <a:t>What counts as an ‘emergency’ issue must be clearly set out </a:t>
          </a:r>
          <a:endParaRPr lang="en-GB" sz="1900" b="1" kern="1200" dirty="0">
            <a:solidFill>
              <a:srgbClr val="061354"/>
            </a:solidFill>
          </a:endParaRPr>
        </a:p>
      </dsp:txBody>
      <dsp:txXfrm>
        <a:off x="0" y="2262887"/>
        <a:ext cx="3213286" cy="1927971"/>
      </dsp:txXfrm>
    </dsp:sp>
    <dsp:sp modelId="{8C2AF35B-C357-4C9C-96BD-1EB7A2260088}">
      <dsp:nvSpPr>
        <dsp:cNvPr id="0" name=""/>
        <dsp:cNvSpPr/>
      </dsp:nvSpPr>
      <dsp:spPr>
        <a:xfrm>
          <a:off x="3534615" y="2262887"/>
          <a:ext cx="3213286" cy="1927971"/>
        </a:xfrm>
        <a:prstGeom prst="rect">
          <a:avLst/>
        </a:prstGeom>
        <a:solidFill>
          <a:srgbClr val="FFC64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>
              <a:solidFill>
                <a:srgbClr val="061354"/>
              </a:solidFill>
            </a:rPr>
            <a:t>Ofgem must strengthen the monitoring and support arrangements for those at risk of self-disconnection </a:t>
          </a:r>
          <a:endParaRPr lang="en-GB" sz="1900" b="1" kern="1200" dirty="0">
            <a:solidFill>
              <a:srgbClr val="061354"/>
            </a:solidFill>
          </a:endParaRPr>
        </a:p>
      </dsp:txBody>
      <dsp:txXfrm>
        <a:off x="3534615" y="2262887"/>
        <a:ext cx="3213286" cy="1927971"/>
      </dsp:txXfrm>
    </dsp:sp>
    <dsp:sp modelId="{30280301-0AB7-4B80-BA29-04E7F9B17656}">
      <dsp:nvSpPr>
        <dsp:cNvPr id="0" name=""/>
        <dsp:cNvSpPr/>
      </dsp:nvSpPr>
      <dsp:spPr>
        <a:xfrm>
          <a:off x="7069230" y="2262887"/>
          <a:ext cx="3213286" cy="1927971"/>
        </a:xfrm>
        <a:prstGeom prst="rect">
          <a:avLst/>
        </a:prstGeom>
        <a:solidFill>
          <a:srgbClr val="FFC64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dirty="0">
              <a:solidFill>
                <a:srgbClr val="061354"/>
              </a:solidFill>
            </a:rPr>
            <a:t>Consistent ‘ability to pay’ principles within licence conditions across sectors </a:t>
          </a:r>
          <a:endParaRPr lang="en-GB" sz="1900" kern="1200" dirty="0">
            <a:solidFill>
              <a:srgbClr val="061354"/>
            </a:solidFill>
          </a:endParaRPr>
        </a:p>
      </dsp:txBody>
      <dsp:txXfrm>
        <a:off x="7069230" y="2262887"/>
        <a:ext cx="3213286" cy="19279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B0A49-5DED-420F-B914-64B8FFA12B7A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6DBD5-6789-4CD5-8C56-8A6D51B26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270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Welcome the announcement etc</a:t>
            </a:r>
          </a:p>
          <a:p>
            <a:r>
              <a:rPr lang="en-GB" dirty="0"/>
              <a:t>Lack of awareness</a:t>
            </a:r>
          </a:p>
          <a:p>
            <a:r>
              <a:rPr lang="en-GB" dirty="0"/>
              <a:t>Challenges access of support</a:t>
            </a:r>
          </a:p>
          <a:p>
            <a:r>
              <a:rPr lang="en-GB" dirty="0"/>
              <a:t>Variances in support provided</a:t>
            </a:r>
          </a:p>
          <a:p>
            <a:r>
              <a:rPr lang="en-GB" dirty="0"/>
              <a:t>Big issue on debt</a:t>
            </a:r>
          </a:p>
          <a:p>
            <a:r>
              <a:rPr lang="en-GB" dirty="0"/>
              <a:t>Big issues on impact on wider policy making</a:t>
            </a:r>
          </a:p>
          <a:p>
            <a:r>
              <a:rPr lang="en-GB" dirty="0"/>
              <a:t>Feeding in evidence to the BEIS committee. Ofgem committed to prioritising changes to the license on self disconnection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DBD5-6789-4CD5-8C56-8A6D51B26D8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70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71904-5181-4622-A176-0960F02355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F8C59C-F6BB-45A4-AC3D-D196A4E175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76AE5-C66E-4FEA-BB0E-86F39631A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058-DE5E-4230-A2F1-1E5BD1AEE0BD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2D055-19C4-455B-B0E3-43F4D225D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78485-DC0B-4A7A-9E2C-8FC84E0D1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FED05-950E-40B0-9407-49243C993D73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FA3C3A8-CCBF-41F8-8B69-AE516469CB47}"/>
              </a:ext>
            </a:extLst>
          </p:cNvPr>
          <p:cNvGrpSpPr/>
          <p:nvPr userDrawn="1"/>
        </p:nvGrpSpPr>
        <p:grpSpPr>
          <a:xfrm>
            <a:off x="0" y="681037"/>
            <a:ext cx="4216893" cy="252351"/>
            <a:chOff x="0" y="681037"/>
            <a:chExt cx="4216893" cy="25235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6DB7CA8-6229-4F14-9AF1-E00054D9D0BA}"/>
                </a:ext>
              </a:extLst>
            </p:cNvPr>
            <p:cNvSpPr/>
            <p:nvPr/>
          </p:nvSpPr>
          <p:spPr>
            <a:xfrm>
              <a:off x="0" y="681037"/>
              <a:ext cx="4216893" cy="74798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7B2D383-EF70-431D-B355-78E6CA2D5236}"/>
                </a:ext>
              </a:extLst>
            </p:cNvPr>
            <p:cNvSpPr/>
            <p:nvPr/>
          </p:nvSpPr>
          <p:spPr>
            <a:xfrm>
              <a:off x="0" y="858591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9C5FE95-B063-4A3A-BF47-ABD7CAC45C3F}"/>
              </a:ext>
            </a:extLst>
          </p:cNvPr>
          <p:cNvGrpSpPr/>
          <p:nvPr userDrawn="1"/>
        </p:nvGrpSpPr>
        <p:grpSpPr>
          <a:xfrm>
            <a:off x="7975107" y="5815883"/>
            <a:ext cx="4216893" cy="300516"/>
            <a:chOff x="7975107" y="5815883"/>
            <a:chExt cx="4216893" cy="30051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8E96B5D-626A-4E42-A1E6-CAC1E7BA61FF}"/>
                </a:ext>
              </a:extLst>
            </p:cNvPr>
            <p:cNvSpPr/>
            <p:nvPr/>
          </p:nvSpPr>
          <p:spPr>
            <a:xfrm>
              <a:off x="7975107" y="6041602"/>
              <a:ext cx="4216893" cy="74797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F61638B-6593-4915-BAB7-7A0F2D8AD87F}"/>
                </a:ext>
              </a:extLst>
            </p:cNvPr>
            <p:cNvSpPr/>
            <p:nvPr/>
          </p:nvSpPr>
          <p:spPr>
            <a:xfrm>
              <a:off x="9271247" y="5815883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99219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625 -2.59259E-6 L 2.29167E-6 -4.8148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52" y="16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519 2.59259E-6 L -2.29167E-6 2.59259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8BB89-0E34-4513-8D92-287305276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242D3-36A7-40F0-A6D9-06BC0B0AB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7ECC87-EB7E-4EAE-A351-6A91C8B10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35841B-6E73-4BB9-A45B-EF589A61B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058-DE5E-4230-A2F1-1E5BD1AEE0BD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84AB03-B2C9-4F90-8089-4E113F266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D712AC-0877-4176-9003-CBDDB671B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FED05-950E-40B0-9407-49243C993D7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3E23C575-E7F8-486D-9CD0-4FE855E3E2EA}"/>
              </a:ext>
            </a:extLst>
          </p:cNvPr>
          <p:cNvSpPr txBox="1">
            <a:spLocks/>
          </p:cNvSpPr>
          <p:nvPr userDrawn="1"/>
        </p:nvSpPr>
        <p:spPr>
          <a:xfrm>
            <a:off x="0" y="101291"/>
            <a:ext cx="7179733" cy="59266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06135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D430BB8-68E3-4792-BE88-CB269C9C5641}"/>
              </a:ext>
            </a:extLst>
          </p:cNvPr>
          <p:cNvGrpSpPr/>
          <p:nvPr userDrawn="1"/>
        </p:nvGrpSpPr>
        <p:grpSpPr>
          <a:xfrm>
            <a:off x="0" y="681037"/>
            <a:ext cx="4216893" cy="252351"/>
            <a:chOff x="0" y="681037"/>
            <a:chExt cx="4216893" cy="252351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0D01D3E-6EA8-4F00-B064-2ABE93DC6E22}"/>
                </a:ext>
              </a:extLst>
            </p:cNvPr>
            <p:cNvSpPr/>
            <p:nvPr/>
          </p:nvSpPr>
          <p:spPr>
            <a:xfrm>
              <a:off x="0" y="681037"/>
              <a:ext cx="4216893" cy="74798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366D55C-DEED-427D-83B2-C6F6ADC2E539}"/>
                </a:ext>
              </a:extLst>
            </p:cNvPr>
            <p:cNvSpPr/>
            <p:nvPr/>
          </p:nvSpPr>
          <p:spPr>
            <a:xfrm>
              <a:off x="0" y="858591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CC4D992-44BA-4B41-B108-213B7E988886}"/>
              </a:ext>
            </a:extLst>
          </p:cNvPr>
          <p:cNvGrpSpPr/>
          <p:nvPr userDrawn="1"/>
        </p:nvGrpSpPr>
        <p:grpSpPr>
          <a:xfrm>
            <a:off x="7975107" y="5815883"/>
            <a:ext cx="4216893" cy="300516"/>
            <a:chOff x="7975107" y="5815883"/>
            <a:chExt cx="4216893" cy="300516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C6A4647-6D2D-4A87-AE1D-74E360AE9B58}"/>
                </a:ext>
              </a:extLst>
            </p:cNvPr>
            <p:cNvSpPr/>
            <p:nvPr/>
          </p:nvSpPr>
          <p:spPr>
            <a:xfrm>
              <a:off x="7975107" y="6041602"/>
              <a:ext cx="4216893" cy="74797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03CA1A4-66D4-4671-A0DC-89E26141206E}"/>
                </a:ext>
              </a:extLst>
            </p:cNvPr>
            <p:cNvSpPr/>
            <p:nvPr/>
          </p:nvSpPr>
          <p:spPr>
            <a:xfrm>
              <a:off x="9271247" y="5815883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11495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625 -2.59259E-6 L 2.29167E-6 -4.8148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52" y="16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519 2.59259E-6 L -2.29167E-6 2.59259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3AD77-D995-4499-AE39-8B3069B55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DEFF82-E98B-4388-A922-D73E9D007B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173B34-E643-4822-B4FA-C4F525E252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7ECC55-EA61-4CF3-8D9E-A2AB674F9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058-DE5E-4230-A2F1-1E5BD1AEE0BD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3C6A5E-CF7B-4E21-9113-28324F3B3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8203B4-C4EB-4076-BF88-D0DC8EC8D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FED05-950E-40B0-9407-49243C993D7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EAB48C7B-9F60-4E86-B5DA-8A283F88784E}"/>
              </a:ext>
            </a:extLst>
          </p:cNvPr>
          <p:cNvSpPr txBox="1">
            <a:spLocks/>
          </p:cNvSpPr>
          <p:nvPr userDrawn="1"/>
        </p:nvSpPr>
        <p:spPr>
          <a:xfrm>
            <a:off x="0" y="101291"/>
            <a:ext cx="7179733" cy="59266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06135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7D95273-749C-4152-AC90-044CCE954E56}"/>
              </a:ext>
            </a:extLst>
          </p:cNvPr>
          <p:cNvGrpSpPr/>
          <p:nvPr userDrawn="1"/>
        </p:nvGrpSpPr>
        <p:grpSpPr>
          <a:xfrm>
            <a:off x="0" y="681037"/>
            <a:ext cx="4216893" cy="252351"/>
            <a:chOff x="0" y="681037"/>
            <a:chExt cx="4216893" cy="252351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F905B8B-DD49-4CA1-B036-4CBF7A399913}"/>
                </a:ext>
              </a:extLst>
            </p:cNvPr>
            <p:cNvSpPr/>
            <p:nvPr/>
          </p:nvSpPr>
          <p:spPr>
            <a:xfrm>
              <a:off x="0" y="681037"/>
              <a:ext cx="4216893" cy="74798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E3A221B-FEF8-4B2E-B7B7-BE2C9D2127AE}"/>
                </a:ext>
              </a:extLst>
            </p:cNvPr>
            <p:cNvSpPr/>
            <p:nvPr/>
          </p:nvSpPr>
          <p:spPr>
            <a:xfrm>
              <a:off x="0" y="858591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4E15499-5A27-4CB5-8B92-2F43DE5CA43B}"/>
              </a:ext>
            </a:extLst>
          </p:cNvPr>
          <p:cNvGrpSpPr/>
          <p:nvPr userDrawn="1"/>
        </p:nvGrpSpPr>
        <p:grpSpPr>
          <a:xfrm>
            <a:off x="7975107" y="5815883"/>
            <a:ext cx="4216893" cy="300516"/>
            <a:chOff x="7975107" y="5815883"/>
            <a:chExt cx="4216893" cy="300516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C8D3261-8D8E-4523-A4AE-9E8ECB6022E3}"/>
                </a:ext>
              </a:extLst>
            </p:cNvPr>
            <p:cNvSpPr/>
            <p:nvPr/>
          </p:nvSpPr>
          <p:spPr>
            <a:xfrm>
              <a:off x="7975107" y="6041602"/>
              <a:ext cx="4216893" cy="74797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C00135B-3E5F-496B-A76F-82DD6E81B0E3}"/>
                </a:ext>
              </a:extLst>
            </p:cNvPr>
            <p:cNvSpPr/>
            <p:nvPr/>
          </p:nvSpPr>
          <p:spPr>
            <a:xfrm>
              <a:off x="9271247" y="5815883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00002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625 -2.59259E-6 L 2.29167E-6 -4.8148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52" y="16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519 2.59259E-6 L -2.29167E-6 2.59259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12866-B907-4D40-9B8E-1C9785BAC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C9863E-54C4-48F5-9328-9D31602A2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86B71-A87D-444E-A0FE-016F8C53C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058-DE5E-4230-A2F1-1E5BD1AEE0BD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F08F5-7B24-479C-9034-E02B4910D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7F0BA-8C76-47B5-B17A-4BD88F348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FED05-950E-40B0-9407-49243C993D7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A31662F3-BFD7-4A55-A20D-459DC824677F}"/>
              </a:ext>
            </a:extLst>
          </p:cNvPr>
          <p:cNvSpPr txBox="1">
            <a:spLocks/>
          </p:cNvSpPr>
          <p:nvPr userDrawn="1"/>
        </p:nvSpPr>
        <p:spPr>
          <a:xfrm>
            <a:off x="0" y="101291"/>
            <a:ext cx="7179733" cy="59266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06135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BEA7BA8-DCE5-426A-B004-EB56AB8824B0}"/>
              </a:ext>
            </a:extLst>
          </p:cNvPr>
          <p:cNvGrpSpPr/>
          <p:nvPr userDrawn="1"/>
        </p:nvGrpSpPr>
        <p:grpSpPr>
          <a:xfrm>
            <a:off x="0" y="681037"/>
            <a:ext cx="4216893" cy="252351"/>
            <a:chOff x="0" y="681037"/>
            <a:chExt cx="4216893" cy="25235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38A333C-4F70-423D-8199-008D3233B8FC}"/>
                </a:ext>
              </a:extLst>
            </p:cNvPr>
            <p:cNvSpPr/>
            <p:nvPr/>
          </p:nvSpPr>
          <p:spPr>
            <a:xfrm>
              <a:off x="0" y="681037"/>
              <a:ext cx="4216893" cy="74798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93BC375-CB37-4200-AE1E-E27FBECB64C7}"/>
                </a:ext>
              </a:extLst>
            </p:cNvPr>
            <p:cNvSpPr/>
            <p:nvPr/>
          </p:nvSpPr>
          <p:spPr>
            <a:xfrm>
              <a:off x="0" y="858591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86FC53D-D0CB-45E9-8A0C-8FB15C7F3EEB}"/>
              </a:ext>
            </a:extLst>
          </p:cNvPr>
          <p:cNvGrpSpPr/>
          <p:nvPr userDrawn="1"/>
        </p:nvGrpSpPr>
        <p:grpSpPr>
          <a:xfrm>
            <a:off x="7975107" y="5815883"/>
            <a:ext cx="4216893" cy="300516"/>
            <a:chOff x="7975107" y="5815883"/>
            <a:chExt cx="4216893" cy="30051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18D80E6-1FB7-459B-941F-9EA0D04713D6}"/>
                </a:ext>
              </a:extLst>
            </p:cNvPr>
            <p:cNvSpPr/>
            <p:nvPr/>
          </p:nvSpPr>
          <p:spPr>
            <a:xfrm>
              <a:off x="7975107" y="6041602"/>
              <a:ext cx="4216893" cy="74797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6DB1B9A-5445-423F-971C-D3C89182567C}"/>
                </a:ext>
              </a:extLst>
            </p:cNvPr>
            <p:cNvSpPr/>
            <p:nvPr/>
          </p:nvSpPr>
          <p:spPr>
            <a:xfrm>
              <a:off x="9271247" y="5815883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16199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625 -2.59259E-6 L 2.29167E-6 -4.8148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52" y="16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519 2.59259E-6 L -2.29167E-6 2.59259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4E54A6-C773-47B7-B623-17D0B97B8A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E623F5-AC64-445F-A5D5-AF4DD64D52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3D476-EAA9-4EFF-9066-757494DAC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058-DE5E-4230-A2F1-1E5BD1AEE0BD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76560-40AC-42A6-9EAC-B10377164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FE4E5-9518-4CF0-B694-B1635C78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FED05-950E-40B0-9407-49243C993D7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F89477F3-5C75-4C15-915F-9805CD54790C}"/>
              </a:ext>
            </a:extLst>
          </p:cNvPr>
          <p:cNvSpPr txBox="1">
            <a:spLocks/>
          </p:cNvSpPr>
          <p:nvPr userDrawn="1"/>
        </p:nvSpPr>
        <p:spPr>
          <a:xfrm>
            <a:off x="0" y="101291"/>
            <a:ext cx="7179733" cy="59266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06135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726494-C1A9-4993-B7A2-71E54CB70B5B}"/>
              </a:ext>
            </a:extLst>
          </p:cNvPr>
          <p:cNvGrpSpPr/>
          <p:nvPr userDrawn="1"/>
        </p:nvGrpSpPr>
        <p:grpSpPr>
          <a:xfrm>
            <a:off x="0" y="681037"/>
            <a:ext cx="4216893" cy="252351"/>
            <a:chOff x="0" y="681037"/>
            <a:chExt cx="4216893" cy="25235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2650980-EBBF-4B42-A56C-CEE9EC40C189}"/>
                </a:ext>
              </a:extLst>
            </p:cNvPr>
            <p:cNvSpPr/>
            <p:nvPr/>
          </p:nvSpPr>
          <p:spPr>
            <a:xfrm>
              <a:off x="0" y="681037"/>
              <a:ext cx="4216893" cy="74798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0CAEF46-397B-4466-9060-02E7D13659C5}"/>
                </a:ext>
              </a:extLst>
            </p:cNvPr>
            <p:cNvSpPr/>
            <p:nvPr/>
          </p:nvSpPr>
          <p:spPr>
            <a:xfrm>
              <a:off x="0" y="858591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5AD9892-A57E-45C2-B407-63FECF39DE23}"/>
              </a:ext>
            </a:extLst>
          </p:cNvPr>
          <p:cNvGrpSpPr/>
          <p:nvPr userDrawn="1"/>
        </p:nvGrpSpPr>
        <p:grpSpPr>
          <a:xfrm>
            <a:off x="7975107" y="5815883"/>
            <a:ext cx="4216893" cy="300516"/>
            <a:chOff x="7975107" y="5815883"/>
            <a:chExt cx="4216893" cy="30051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6BAC6BC-486C-47B9-A93F-2B7756CE5ED8}"/>
                </a:ext>
              </a:extLst>
            </p:cNvPr>
            <p:cNvSpPr/>
            <p:nvPr/>
          </p:nvSpPr>
          <p:spPr>
            <a:xfrm>
              <a:off x="7975107" y="6041602"/>
              <a:ext cx="4216893" cy="74797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9102829-AE0F-4F07-8314-E9BFFFA1ED03}"/>
                </a:ext>
              </a:extLst>
            </p:cNvPr>
            <p:cNvSpPr/>
            <p:nvPr/>
          </p:nvSpPr>
          <p:spPr>
            <a:xfrm>
              <a:off x="9271247" y="5815883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18093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625 -2.59259E-6 L 2.29167E-6 -4.8148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52" y="16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519 2.59259E-6 L -2.29167E-6 2.59259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2C5E1-E8DF-4B93-BA82-A5294DAA0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D26D-2C38-4971-82C2-FF97522A4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3536D-07AA-42FE-AD30-4B59E05EA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058-DE5E-4230-A2F1-1E5BD1AEE0BD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D6D5C-1C16-45F2-A88A-FA74C148D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A4F2D-D57B-4730-8ED2-7373CED0A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FED05-950E-40B0-9407-49243C993D7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C4682CFB-67ED-4F04-8253-EFA0DCF54EF9}"/>
              </a:ext>
            </a:extLst>
          </p:cNvPr>
          <p:cNvSpPr txBox="1">
            <a:spLocks/>
          </p:cNvSpPr>
          <p:nvPr userDrawn="1"/>
        </p:nvSpPr>
        <p:spPr>
          <a:xfrm>
            <a:off x="0" y="101291"/>
            <a:ext cx="7179733" cy="59266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06135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1D907E6-2029-46E4-8AD6-5A24C7D0746D}"/>
              </a:ext>
            </a:extLst>
          </p:cNvPr>
          <p:cNvGrpSpPr/>
          <p:nvPr userDrawn="1"/>
        </p:nvGrpSpPr>
        <p:grpSpPr>
          <a:xfrm>
            <a:off x="0" y="681037"/>
            <a:ext cx="4216893" cy="252351"/>
            <a:chOff x="0" y="681037"/>
            <a:chExt cx="4216893" cy="25235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6C3B711-E44B-476D-898D-12A056C6BD8D}"/>
                </a:ext>
              </a:extLst>
            </p:cNvPr>
            <p:cNvSpPr/>
            <p:nvPr/>
          </p:nvSpPr>
          <p:spPr>
            <a:xfrm>
              <a:off x="0" y="681037"/>
              <a:ext cx="4216893" cy="74798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D7CAE6A-BEA9-4063-AFF8-33B479BEC420}"/>
                </a:ext>
              </a:extLst>
            </p:cNvPr>
            <p:cNvSpPr/>
            <p:nvPr/>
          </p:nvSpPr>
          <p:spPr>
            <a:xfrm>
              <a:off x="0" y="858591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C19EC53-AA9F-45AF-9D53-2210B6B6BBE8}"/>
              </a:ext>
            </a:extLst>
          </p:cNvPr>
          <p:cNvGrpSpPr/>
          <p:nvPr userDrawn="1"/>
        </p:nvGrpSpPr>
        <p:grpSpPr>
          <a:xfrm>
            <a:off x="7975107" y="5815883"/>
            <a:ext cx="4216893" cy="300516"/>
            <a:chOff x="7975107" y="5815883"/>
            <a:chExt cx="4216893" cy="30051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51FDDFE-E01B-422C-96B8-F736BB31F715}"/>
                </a:ext>
              </a:extLst>
            </p:cNvPr>
            <p:cNvSpPr/>
            <p:nvPr/>
          </p:nvSpPr>
          <p:spPr>
            <a:xfrm>
              <a:off x="7975107" y="6041602"/>
              <a:ext cx="4216893" cy="74797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DAECD6E-6772-4870-9A1C-960FFC2FC9A0}"/>
                </a:ext>
              </a:extLst>
            </p:cNvPr>
            <p:cNvSpPr/>
            <p:nvPr/>
          </p:nvSpPr>
          <p:spPr>
            <a:xfrm>
              <a:off x="9271247" y="5815883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48531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625 -2.59259E-6 L 2.29167E-6 -4.8148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52" y="16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519 2.59259E-6 L -2.29167E-6 2.59259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23489-7373-410A-BD11-53C6610B4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64AB74-E53C-4B4C-B1E8-9E93E6E3D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9F91E-C367-4FF7-8CDB-B75BFD5F3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058-DE5E-4230-A2F1-1E5BD1AEE0BD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BA360-F47B-446F-A761-05E77EE4D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DC271-BED2-4330-8A91-20B55286E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FED05-950E-40B0-9407-49243C993D73}" type="slidenum">
              <a:rPr lang="en-GB" smtClean="0"/>
              <a:t>‹#›</a:t>
            </a:fld>
            <a:endParaRPr lang="en-GB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449AF1B-D691-43A4-B88A-6366B9B9992E}"/>
              </a:ext>
            </a:extLst>
          </p:cNvPr>
          <p:cNvGrpSpPr/>
          <p:nvPr userDrawn="1"/>
        </p:nvGrpSpPr>
        <p:grpSpPr>
          <a:xfrm>
            <a:off x="0" y="681037"/>
            <a:ext cx="4216893" cy="252351"/>
            <a:chOff x="0" y="681037"/>
            <a:chExt cx="4216893" cy="25235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3E04CDC-6C26-4895-82DB-BD16A5FA8464}"/>
                </a:ext>
              </a:extLst>
            </p:cNvPr>
            <p:cNvSpPr/>
            <p:nvPr/>
          </p:nvSpPr>
          <p:spPr>
            <a:xfrm>
              <a:off x="0" y="681037"/>
              <a:ext cx="4216893" cy="74798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CD49741-2AF0-4AB4-9C99-5089FF9FA10D}"/>
                </a:ext>
              </a:extLst>
            </p:cNvPr>
            <p:cNvSpPr/>
            <p:nvPr/>
          </p:nvSpPr>
          <p:spPr>
            <a:xfrm>
              <a:off x="0" y="858591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1009902-F011-4645-8A7F-61AF8E358BE5}"/>
              </a:ext>
            </a:extLst>
          </p:cNvPr>
          <p:cNvGrpSpPr/>
          <p:nvPr userDrawn="1"/>
        </p:nvGrpSpPr>
        <p:grpSpPr>
          <a:xfrm>
            <a:off x="7975107" y="5815883"/>
            <a:ext cx="4216893" cy="300516"/>
            <a:chOff x="7975107" y="5815883"/>
            <a:chExt cx="4216893" cy="30051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B534D7E-D1CB-4390-BF0D-59AE1F2DE41E}"/>
                </a:ext>
              </a:extLst>
            </p:cNvPr>
            <p:cNvSpPr/>
            <p:nvPr/>
          </p:nvSpPr>
          <p:spPr>
            <a:xfrm>
              <a:off x="7975107" y="6041602"/>
              <a:ext cx="4216893" cy="74797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1B97992-672B-49E5-B2C9-AECF34E30C8E}"/>
                </a:ext>
              </a:extLst>
            </p:cNvPr>
            <p:cNvSpPr/>
            <p:nvPr/>
          </p:nvSpPr>
          <p:spPr>
            <a:xfrm>
              <a:off x="9271247" y="5815883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92041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625 -2.59259E-6 L 2.29167E-6 -4.8148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52" y="16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519 2.59259E-6 L -2.29167E-6 2.59259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925DF-41E2-4095-9DAE-F1E18F708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1B3C3-9D8B-4184-BE0C-F633870A19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F44D3A-6F5C-4794-A888-1B0642C1F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C44F0-7771-4D2C-AA13-2AE99DF19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058-DE5E-4230-A2F1-1E5BD1AEE0BD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265D8-8D01-4C8A-A832-F140B8EE2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7B4501-B621-4E49-BE77-C71C2D931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FED05-950E-40B0-9407-49243C993D7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58A6DAB7-343B-4004-9769-8E226BABAC0D}"/>
              </a:ext>
            </a:extLst>
          </p:cNvPr>
          <p:cNvSpPr txBox="1">
            <a:spLocks/>
          </p:cNvSpPr>
          <p:nvPr userDrawn="1"/>
        </p:nvSpPr>
        <p:spPr>
          <a:xfrm>
            <a:off x="0" y="101291"/>
            <a:ext cx="7179733" cy="59266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06135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20F136F-4DF7-4583-9018-794B653399B1}"/>
              </a:ext>
            </a:extLst>
          </p:cNvPr>
          <p:cNvGrpSpPr/>
          <p:nvPr userDrawn="1"/>
        </p:nvGrpSpPr>
        <p:grpSpPr>
          <a:xfrm>
            <a:off x="0" y="681037"/>
            <a:ext cx="4216893" cy="252351"/>
            <a:chOff x="0" y="681037"/>
            <a:chExt cx="4216893" cy="252351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A354D4A-2872-40E6-99D1-6F5A3A19707D}"/>
                </a:ext>
              </a:extLst>
            </p:cNvPr>
            <p:cNvSpPr/>
            <p:nvPr/>
          </p:nvSpPr>
          <p:spPr>
            <a:xfrm>
              <a:off x="0" y="681037"/>
              <a:ext cx="4216893" cy="74798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5616934-7920-43B4-A841-BD45C21D7D31}"/>
                </a:ext>
              </a:extLst>
            </p:cNvPr>
            <p:cNvSpPr/>
            <p:nvPr/>
          </p:nvSpPr>
          <p:spPr>
            <a:xfrm>
              <a:off x="0" y="858591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C9C5DC0-E3BB-4558-8866-48EBD9937A88}"/>
              </a:ext>
            </a:extLst>
          </p:cNvPr>
          <p:cNvGrpSpPr/>
          <p:nvPr userDrawn="1"/>
        </p:nvGrpSpPr>
        <p:grpSpPr>
          <a:xfrm>
            <a:off x="7975107" y="5815883"/>
            <a:ext cx="4216893" cy="300516"/>
            <a:chOff x="7975107" y="5815883"/>
            <a:chExt cx="4216893" cy="300516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CAD02B7-57DF-4C81-BECD-D6E9561A7739}"/>
                </a:ext>
              </a:extLst>
            </p:cNvPr>
            <p:cNvSpPr/>
            <p:nvPr/>
          </p:nvSpPr>
          <p:spPr>
            <a:xfrm>
              <a:off x="7975107" y="6041602"/>
              <a:ext cx="4216893" cy="74797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FB50205-7779-447E-B13A-FF861113B9C5}"/>
                </a:ext>
              </a:extLst>
            </p:cNvPr>
            <p:cNvSpPr/>
            <p:nvPr/>
          </p:nvSpPr>
          <p:spPr>
            <a:xfrm>
              <a:off x="9271247" y="5815883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54796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625 -2.59259E-6 L 2.29167E-6 -4.8148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52" y="16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519 2.59259E-6 L -2.29167E-6 2.59259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748B0-15DD-4ECF-95B7-E6EACB505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3669E-176B-4781-8D8D-0A97A2D15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3DC563-0BD4-4DA8-8CA2-1BDD59A04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2095E5-EBDE-4E93-9B22-F5A8DE6F11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9A2307-DB9E-40BE-AA3D-AC2269DE82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43D5E8-3797-498A-A811-C257D259C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AE058-DE5E-4230-A2F1-1E5BD1AEE0BD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A61AEA-5854-48E1-9B81-63B0A3AF4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C534FD-45E4-4DD2-8AB6-902384278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FED05-950E-40B0-9407-49243C993D73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73556A5A-64E2-474A-A8FC-EE86FD122247}"/>
              </a:ext>
            </a:extLst>
          </p:cNvPr>
          <p:cNvSpPr txBox="1">
            <a:spLocks/>
          </p:cNvSpPr>
          <p:nvPr userDrawn="1"/>
        </p:nvSpPr>
        <p:spPr>
          <a:xfrm>
            <a:off x="0" y="101291"/>
            <a:ext cx="7179733" cy="59266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06135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A9200F1-345F-4AB9-B787-AC41D6C944FE}"/>
              </a:ext>
            </a:extLst>
          </p:cNvPr>
          <p:cNvGrpSpPr/>
          <p:nvPr userDrawn="1"/>
        </p:nvGrpSpPr>
        <p:grpSpPr>
          <a:xfrm>
            <a:off x="0" y="681037"/>
            <a:ext cx="4216893" cy="252351"/>
            <a:chOff x="0" y="681037"/>
            <a:chExt cx="4216893" cy="252351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776CB8D-EF3D-4C90-BB7A-F0A9CF82001C}"/>
                </a:ext>
              </a:extLst>
            </p:cNvPr>
            <p:cNvSpPr/>
            <p:nvPr/>
          </p:nvSpPr>
          <p:spPr>
            <a:xfrm>
              <a:off x="0" y="681037"/>
              <a:ext cx="4216893" cy="74798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452608E-D67C-4A40-99DA-21859B9CF35E}"/>
                </a:ext>
              </a:extLst>
            </p:cNvPr>
            <p:cNvSpPr/>
            <p:nvPr/>
          </p:nvSpPr>
          <p:spPr>
            <a:xfrm>
              <a:off x="0" y="858591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04F507B-39FA-44FA-9FA2-360EBC664C72}"/>
              </a:ext>
            </a:extLst>
          </p:cNvPr>
          <p:cNvGrpSpPr/>
          <p:nvPr userDrawn="1"/>
        </p:nvGrpSpPr>
        <p:grpSpPr>
          <a:xfrm>
            <a:off x="7975107" y="5815883"/>
            <a:ext cx="4216893" cy="300516"/>
            <a:chOff x="7975107" y="5815883"/>
            <a:chExt cx="4216893" cy="30051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AE808F0-3D82-4BA1-A3D2-BCA56A812553}"/>
                </a:ext>
              </a:extLst>
            </p:cNvPr>
            <p:cNvSpPr/>
            <p:nvPr/>
          </p:nvSpPr>
          <p:spPr>
            <a:xfrm>
              <a:off x="7975107" y="6041602"/>
              <a:ext cx="4216893" cy="74797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427D39E-44ED-4396-86B6-CBCFA6D12DB9}"/>
                </a:ext>
              </a:extLst>
            </p:cNvPr>
            <p:cNvSpPr/>
            <p:nvPr/>
          </p:nvSpPr>
          <p:spPr>
            <a:xfrm>
              <a:off x="9271247" y="5815883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50652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625 -2.59259E-6 L 2.29167E-6 -4.8148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52" y="16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519 2.59259E-6 L -2.29167E-6 2.59259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9C256-5FF5-44C1-AA3E-8A7A29945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435"/>
            <a:ext cx="10515600" cy="606240"/>
          </a:xfrm>
        </p:spPr>
        <p:txBody>
          <a:bodyPr>
            <a:normAutofit/>
          </a:bodyPr>
          <a:lstStyle>
            <a:lvl1pPr>
              <a:defRPr sz="2800" b="1">
                <a:solidFill>
                  <a:srgbClr val="06135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99142226-7978-42C1-B72F-8BC0C70D8049}"/>
              </a:ext>
            </a:extLst>
          </p:cNvPr>
          <p:cNvGrpSpPr/>
          <p:nvPr userDrawn="1"/>
        </p:nvGrpSpPr>
        <p:grpSpPr>
          <a:xfrm>
            <a:off x="0" y="681037"/>
            <a:ext cx="4216893" cy="252351"/>
            <a:chOff x="0" y="681037"/>
            <a:chExt cx="4216893" cy="252351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819724E-9774-4139-8F82-B1798AAECCCC}"/>
                </a:ext>
              </a:extLst>
            </p:cNvPr>
            <p:cNvSpPr/>
            <p:nvPr/>
          </p:nvSpPr>
          <p:spPr>
            <a:xfrm>
              <a:off x="0" y="681037"/>
              <a:ext cx="4216893" cy="74798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C6EB062-D326-4BFD-A36B-E22DBA4BE51C}"/>
                </a:ext>
              </a:extLst>
            </p:cNvPr>
            <p:cNvSpPr/>
            <p:nvPr/>
          </p:nvSpPr>
          <p:spPr>
            <a:xfrm>
              <a:off x="0" y="858591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AE48092-593B-44ED-A02A-3061C9DB6DB3}"/>
              </a:ext>
            </a:extLst>
          </p:cNvPr>
          <p:cNvGrpSpPr/>
          <p:nvPr userDrawn="1"/>
        </p:nvGrpSpPr>
        <p:grpSpPr>
          <a:xfrm>
            <a:off x="7975107" y="5815883"/>
            <a:ext cx="4216893" cy="300516"/>
            <a:chOff x="7975107" y="5815883"/>
            <a:chExt cx="4216893" cy="300516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64B6E64-EFFC-4C90-BAA0-8606394CE127}"/>
                </a:ext>
              </a:extLst>
            </p:cNvPr>
            <p:cNvSpPr/>
            <p:nvPr/>
          </p:nvSpPr>
          <p:spPr>
            <a:xfrm>
              <a:off x="7975107" y="6041602"/>
              <a:ext cx="4216893" cy="74797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6A4AE3E3-E20B-48AE-AF78-8FCBA66E5373}"/>
                </a:ext>
              </a:extLst>
            </p:cNvPr>
            <p:cNvSpPr/>
            <p:nvPr/>
          </p:nvSpPr>
          <p:spPr>
            <a:xfrm>
              <a:off x="9271247" y="5815883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43597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625 -2.59259E-6 L 2.29167E-6 -4.8148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52" y="16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519 2.59259E-6 L -2.29167E-6 2.59259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Bottom Bar, No 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9C256-5FF5-44C1-AA3E-8A7A29945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435"/>
            <a:ext cx="10515600" cy="606240"/>
          </a:xfrm>
        </p:spPr>
        <p:txBody>
          <a:bodyPr>
            <a:normAutofit/>
          </a:bodyPr>
          <a:lstStyle>
            <a:lvl1pPr>
              <a:defRPr sz="2800" b="1">
                <a:solidFill>
                  <a:srgbClr val="06135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99142226-7978-42C1-B72F-8BC0C70D8049}"/>
              </a:ext>
            </a:extLst>
          </p:cNvPr>
          <p:cNvGrpSpPr/>
          <p:nvPr userDrawn="1"/>
        </p:nvGrpSpPr>
        <p:grpSpPr>
          <a:xfrm>
            <a:off x="0" y="681037"/>
            <a:ext cx="4216893" cy="252351"/>
            <a:chOff x="0" y="681037"/>
            <a:chExt cx="4216893" cy="252351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819724E-9774-4139-8F82-B1798AAECCCC}"/>
                </a:ext>
              </a:extLst>
            </p:cNvPr>
            <p:cNvSpPr/>
            <p:nvPr/>
          </p:nvSpPr>
          <p:spPr>
            <a:xfrm>
              <a:off x="0" y="681037"/>
              <a:ext cx="4216893" cy="74798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C6EB062-D326-4BFD-A36B-E22DBA4BE51C}"/>
                </a:ext>
              </a:extLst>
            </p:cNvPr>
            <p:cNvSpPr/>
            <p:nvPr/>
          </p:nvSpPr>
          <p:spPr>
            <a:xfrm>
              <a:off x="0" y="858591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007066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F7310AF-7CDB-4041-B861-1B2C96427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867"/>
            <a:ext cx="7179733" cy="592667"/>
          </a:xfrm>
        </p:spPr>
        <p:txBody>
          <a:bodyPr>
            <a:noAutofit/>
          </a:bodyPr>
          <a:lstStyle>
            <a:lvl1pPr>
              <a:defRPr sz="2800" b="1">
                <a:solidFill>
                  <a:srgbClr val="06135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A450915-3A35-4A93-B2F6-A7AF7675BAF8}"/>
              </a:ext>
            </a:extLst>
          </p:cNvPr>
          <p:cNvGrpSpPr/>
          <p:nvPr userDrawn="1"/>
        </p:nvGrpSpPr>
        <p:grpSpPr>
          <a:xfrm>
            <a:off x="0" y="681037"/>
            <a:ext cx="4216893" cy="252351"/>
            <a:chOff x="0" y="681037"/>
            <a:chExt cx="4216893" cy="25235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8653A60-5D1F-4F84-8BCD-B4E4177B588B}"/>
                </a:ext>
              </a:extLst>
            </p:cNvPr>
            <p:cNvSpPr/>
            <p:nvPr/>
          </p:nvSpPr>
          <p:spPr>
            <a:xfrm>
              <a:off x="0" y="681037"/>
              <a:ext cx="4216893" cy="74798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44DB36E-746B-45DE-A0A8-1AD759A3D1A6}"/>
                </a:ext>
              </a:extLst>
            </p:cNvPr>
            <p:cNvSpPr/>
            <p:nvPr/>
          </p:nvSpPr>
          <p:spPr>
            <a:xfrm>
              <a:off x="0" y="858591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8356331-66EA-4CC1-9B7D-D6D269A04758}"/>
              </a:ext>
            </a:extLst>
          </p:cNvPr>
          <p:cNvGrpSpPr/>
          <p:nvPr userDrawn="1"/>
        </p:nvGrpSpPr>
        <p:grpSpPr>
          <a:xfrm>
            <a:off x="7975107" y="5815883"/>
            <a:ext cx="4216893" cy="300516"/>
            <a:chOff x="7975107" y="5815883"/>
            <a:chExt cx="4216893" cy="30051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E515880-CDF2-41C1-BF23-5C9314A8266A}"/>
                </a:ext>
              </a:extLst>
            </p:cNvPr>
            <p:cNvSpPr/>
            <p:nvPr/>
          </p:nvSpPr>
          <p:spPr>
            <a:xfrm>
              <a:off x="7975107" y="6041602"/>
              <a:ext cx="4216893" cy="74797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175BF6-C305-4115-9331-7F1263180824}"/>
                </a:ext>
              </a:extLst>
            </p:cNvPr>
            <p:cNvSpPr/>
            <p:nvPr/>
          </p:nvSpPr>
          <p:spPr>
            <a:xfrm>
              <a:off x="9271247" y="5815883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37375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625 -2.59259E-6 L 2.29167E-6 -4.8148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52" y="16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519 2.59259E-6 L -2.29167E-6 2.59259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no 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F7310AF-7CDB-4041-B861-1B2C96427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867"/>
            <a:ext cx="7179733" cy="592667"/>
          </a:xfrm>
        </p:spPr>
        <p:txBody>
          <a:bodyPr>
            <a:noAutofit/>
          </a:bodyPr>
          <a:lstStyle>
            <a:lvl1pPr>
              <a:defRPr sz="2800" b="1">
                <a:solidFill>
                  <a:srgbClr val="06135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A450915-3A35-4A93-B2F6-A7AF7675BAF8}"/>
              </a:ext>
            </a:extLst>
          </p:cNvPr>
          <p:cNvGrpSpPr/>
          <p:nvPr userDrawn="1"/>
        </p:nvGrpSpPr>
        <p:grpSpPr>
          <a:xfrm>
            <a:off x="0" y="681037"/>
            <a:ext cx="4216893" cy="252351"/>
            <a:chOff x="0" y="681037"/>
            <a:chExt cx="4216893" cy="25235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8653A60-5D1F-4F84-8BCD-B4E4177B588B}"/>
                </a:ext>
              </a:extLst>
            </p:cNvPr>
            <p:cNvSpPr/>
            <p:nvPr/>
          </p:nvSpPr>
          <p:spPr>
            <a:xfrm>
              <a:off x="0" y="681037"/>
              <a:ext cx="4216893" cy="74798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44DB36E-746B-45DE-A0A8-1AD759A3D1A6}"/>
                </a:ext>
              </a:extLst>
            </p:cNvPr>
            <p:cNvSpPr/>
            <p:nvPr/>
          </p:nvSpPr>
          <p:spPr>
            <a:xfrm>
              <a:off x="0" y="858591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8356331-66EA-4CC1-9B7D-D6D269A04758}"/>
              </a:ext>
            </a:extLst>
          </p:cNvPr>
          <p:cNvGrpSpPr/>
          <p:nvPr userDrawn="1"/>
        </p:nvGrpSpPr>
        <p:grpSpPr>
          <a:xfrm>
            <a:off x="7975107" y="5815883"/>
            <a:ext cx="4216893" cy="300516"/>
            <a:chOff x="7975107" y="5815883"/>
            <a:chExt cx="4216893" cy="30051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E515880-CDF2-41C1-BF23-5C9314A8266A}"/>
                </a:ext>
              </a:extLst>
            </p:cNvPr>
            <p:cNvSpPr/>
            <p:nvPr/>
          </p:nvSpPr>
          <p:spPr>
            <a:xfrm>
              <a:off x="7975107" y="6041602"/>
              <a:ext cx="4216893" cy="74797"/>
            </a:xfrm>
            <a:prstGeom prst="rect">
              <a:avLst/>
            </a:prstGeom>
            <a:solidFill>
              <a:srgbClr val="061354"/>
            </a:solidFill>
            <a:ln>
              <a:solidFill>
                <a:srgbClr val="0613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175BF6-C305-4115-9331-7F1263180824}"/>
                </a:ext>
              </a:extLst>
            </p:cNvPr>
            <p:cNvSpPr/>
            <p:nvPr/>
          </p:nvSpPr>
          <p:spPr>
            <a:xfrm>
              <a:off x="9271247" y="5815883"/>
              <a:ext cx="2920753" cy="74797"/>
            </a:xfrm>
            <a:prstGeom prst="rect">
              <a:avLst/>
            </a:prstGeom>
            <a:solidFill>
              <a:srgbClr val="FFC641"/>
            </a:solidFill>
            <a:ln>
              <a:solidFill>
                <a:srgbClr val="FFC6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12475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647339-0B11-4D57-9032-D291273DE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63B2A9-F3A1-453A-973A-9F971BB02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9533A-123B-4C57-BC6A-7678443011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AE058-DE5E-4230-A2F1-1E5BD1AEE0BD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3870D-A89E-4180-AEBE-589A35C80C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083E2-8D39-4D86-8DFB-2E156CF654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FED05-950E-40B0-9407-49243C993D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16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60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a.org.uk/wp-content/uploads/2020/06/The-Gathering-Storm-Utility-Debt-and-Covid-19-June-2020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90538-08C6-4C51-8059-7EAE81F87E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43895"/>
            <a:ext cx="9144000" cy="2010454"/>
          </a:xfrm>
        </p:spPr>
        <p:txBody>
          <a:bodyPr anchor="b">
            <a:normAutofit fontScale="90000"/>
          </a:bodyPr>
          <a:lstStyle/>
          <a:p>
            <a:br>
              <a:rPr lang="en-GB" sz="5400" b="1" dirty="0">
                <a:solidFill>
                  <a:srgbClr val="061354"/>
                </a:solidFill>
              </a:rPr>
            </a:br>
            <a:br>
              <a:rPr lang="en-GB" sz="5400" b="1" dirty="0">
                <a:solidFill>
                  <a:srgbClr val="061354"/>
                </a:solidFill>
              </a:rPr>
            </a:br>
            <a:r>
              <a:rPr lang="en-GB" sz="5400" b="1" dirty="0">
                <a:solidFill>
                  <a:srgbClr val="061354"/>
                </a:solidFill>
              </a:rPr>
              <a:t>Safeguarding Customers Working Group</a:t>
            </a:r>
            <a:br>
              <a:rPr lang="en-GB" sz="5400" b="1" dirty="0">
                <a:solidFill>
                  <a:srgbClr val="061354"/>
                </a:solidFill>
              </a:rPr>
            </a:br>
            <a:endParaRPr lang="en-GB" sz="4000" b="1" dirty="0">
              <a:solidFill>
                <a:srgbClr val="061354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B2C27A-6E1C-44B8-A192-1201CD487B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137" y="3154349"/>
            <a:ext cx="2485723" cy="1752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633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8B29-3D05-44AD-A09D-8411FED7E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Update on our response to </a:t>
            </a:r>
            <a:r>
              <a:rPr lang="en-GB" sz="3200" dirty="0" err="1"/>
              <a:t>Covid</a:t>
            </a:r>
            <a:r>
              <a:rPr lang="en-GB" sz="3200" dirty="0"/>
              <a:t>-19</a:t>
            </a:r>
          </a:p>
        </p:txBody>
      </p:sp>
      <p:sp>
        <p:nvSpPr>
          <p:cNvPr id="6" name="Rectangle 5"/>
          <p:cNvSpPr/>
          <p:nvPr/>
        </p:nvSpPr>
        <p:spPr>
          <a:xfrm>
            <a:off x="739630" y="813816"/>
            <a:ext cx="1015087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06135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61354"/>
                </a:solidFill>
              </a:rPr>
              <a:t>Working to raise awareness of the support available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61354"/>
                </a:solidFill>
              </a:rPr>
              <a:t>Ensuring the energy industry’s response to protecting vulnerable energy consumers during to </a:t>
            </a:r>
            <a:r>
              <a:rPr lang="en-GB" sz="2400" b="1" dirty="0" err="1">
                <a:solidFill>
                  <a:srgbClr val="061354"/>
                </a:solidFill>
              </a:rPr>
              <a:t>Covid</a:t>
            </a:r>
            <a:r>
              <a:rPr lang="en-GB" sz="2400" b="1" dirty="0">
                <a:solidFill>
                  <a:srgbClr val="061354"/>
                </a:solidFill>
              </a:rPr>
              <a:t>-19 is comprehensive and consistent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61354"/>
                </a:solidFill>
              </a:rPr>
              <a:t>Ensuring </a:t>
            </a:r>
            <a:r>
              <a:rPr lang="en-GB" sz="2400" b="1" dirty="0" err="1">
                <a:solidFill>
                  <a:srgbClr val="061354"/>
                </a:solidFill>
              </a:rPr>
              <a:t>Ofgem</a:t>
            </a:r>
            <a:r>
              <a:rPr lang="en-GB" sz="2400" b="1" dirty="0">
                <a:solidFill>
                  <a:srgbClr val="061354"/>
                </a:solidFill>
              </a:rPr>
              <a:t> follow through with plans to address self-disconnection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61354"/>
                </a:solidFill>
              </a:rPr>
              <a:t>Ensuring the UK Government consider ways of targeting support using Shielding Data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61354"/>
                </a:solidFill>
              </a:rPr>
              <a:t>Ensuring the UK Government consider ways of reducing energy debt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61354"/>
                </a:solidFill>
              </a:rPr>
              <a:t>Continuing our Warm Home Discount campaign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61354"/>
                </a:solidFill>
              </a:rPr>
              <a:t>Influencing the UK Government’s </a:t>
            </a:r>
            <a:r>
              <a:rPr lang="en-GB" sz="2400" b="1" dirty="0" err="1">
                <a:solidFill>
                  <a:srgbClr val="061354"/>
                </a:solidFill>
              </a:rPr>
              <a:t>Covid</a:t>
            </a:r>
            <a:r>
              <a:rPr lang="en-GB" sz="2400" b="1" dirty="0">
                <a:solidFill>
                  <a:srgbClr val="061354"/>
                </a:solidFill>
              </a:rPr>
              <a:t>-19 Stimulus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061354"/>
                </a:solidFill>
              </a:rPr>
              <a:t>Working on assessing the impact of the crisis within this years’ Fuel Poverty Monitor, to be released in September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6818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Gathering Storm – dealing with energy debt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472" y="1106424"/>
            <a:ext cx="2971800" cy="3474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11296" y="1337887"/>
            <a:ext cx="816559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Even before the crisis, energy debt was a significant issue for customers and the energy industry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In 2019, </a:t>
            </a:r>
            <a:r>
              <a:rPr lang="en-GB" sz="2000" b="1" dirty="0" err="1">
                <a:solidFill>
                  <a:schemeClr val="accent1">
                    <a:lumMod val="50000"/>
                  </a:schemeClr>
                </a:solidFill>
              </a:rPr>
              <a:t>Ofgem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 reported that 1.3 million electricity customers and 1 million gas customers are repaying a debt to their energy supplier or are in arrears, figures that rose from the preceding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In 2017, energy arrears amounted to £1.065 billion in total for Great Britain. In the same year, water arrears reached a total of £2.2 billion.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The impact of utility debt will badly affect customers’ health, wealth and well-being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It will also impact companies’ financial viability and be an on-going day-to-day drag on the economy, with money that could normally go towards paying for other goods or services to boost the economy, instead being used to pay off household debts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NEA’s new paper highlights immediate actions to address these issues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4008" y="4773168"/>
            <a:ext cx="29992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hlinkClick r:id="rId3"/>
              </a:rPr>
              <a:t>See: </a:t>
            </a:r>
            <a:r>
              <a:rPr lang="en-GB" dirty="0">
                <a:hlinkClick r:id="rId3"/>
              </a:rPr>
              <a:t>https://www.nea.org.uk/wp-content/uploads/2020/06/The-Gathering-Storm-Utility-Debt-and-Covid-19-June-2020.pdf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103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Immediate steps….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59399DA-0B38-43E9-991C-8802BBB61B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5893398"/>
              </p:ext>
            </p:extLst>
          </p:nvPr>
        </p:nvGraphicFramePr>
        <p:xfrm>
          <a:off x="1075765" y="1353670"/>
          <a:ext cx="10282517" cy="4204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0728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en-GB" dirty="0"/>
            </a:br>
            <a:r>
              <a:rPr lang="en-GB" dirty="0"/>
              <a:t>Why is a financial vulnerability ‘needs code’ necessary? </a:t>
            </a:r>
            <a:br>
              <a:rPr lang="en-GB" dirty="0"/>
            </a:b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0" y="924848"/>
            <a:ext cx="119877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A major anomaly with the current supplier PSR is that it fails to capture financial vulnerability in a consistent way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Pressing issue before the Covid-19 crisis but is even more urgent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Temporary needs code used in an ad-hoc way by some suppliers for capturing some financial information (such as whether a customer has recently lost their job, been furloughed etc) but practices vary considerably from supplier to supplier.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Variance is at odds with standardising PSR and develop common messaging about what support it can provide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Resulting in clients having to give the same, often very sensitive, information about their financial circumstances every time they call their supplier.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This can cause a lot of mental distress and is very time consuming (</a:t>
            </a:r>
            <a:r>
              <a:rPr lang="en-GB" sz="2400" b="1" dirty="0" err="1">
                <a:solidFill>
                  <a:schemeClr val="accent1">
                    <a:lumMod val="50000"/>
                  </a:schemeClr>
                </a:solidFill>
              </a:rPr>
              <a:t>esp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 if they are paying for the call). </a:t>
            </a:r>
          </a:p>
        </p:txBody>
      </p:sp>
    </p:spTree>
    <p:extLst>
      <p:ext uri="{BB962C8B-B14F-4D97-AF65-F5344CB8AC3E}">
        <p14:creationId xmlns:p14="http://schemas.microsoft.com/office/powerpoint/2010/main" val="1132368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Proposed solution </a:t>
            </a:r>
          </a:p>
        </p:txBody>
      </p:sp>
      <p:sp>
        <p:nvSpPr>
          <p:cNvPr id="3" name="Rectangle 2"/>
          <p:cNvSpPr/>
          <p:nvPr/>
        </p:nvSpPr>
        <p:spPr>
          <a:xfrm>
            <a:off x="896112" y="1010287"/>
            <a:ext cx="97200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i="1" dirty="0">
                <a:solidFill>
                  <a:schemeClr val="accent1">
                    <a:lumMod val="50000"/>
                  </a:schemeClr>
                </a:solidFill>
              </a:rPr>
              <a:t>This could be resolved by creating a new discrete Financial Vulnerability needs code. This includes some of the current transient categories that are being used on ad-hoc basis (furloughed, Universal Credit), alongside others like long-term unemployed, severely indebted etc.    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808289"/>
              </p:ext>
            </p:extLst>
          </p:nvPr>
        </p:nvGraphicFramePr>
        <p:xfrm>
          <a:off x="2187448" y="2362200"/>
          <a:ext cx="5981192" cy="3171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05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0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3614">
                <a:tc>
                  <a:txBody>
                    <a:bodyPr/>
                    <a:lstStyle/>
                    <a:p>
                      <a:r>
                        <a:rPr lang="en-GB" sz="1800" b="0" i="1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Temporary - Life changes</a:t>
                      </a:r>
                      <a:endParaRPr lang="en-GB" b="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i="1" dirty="0">
                          <a:solidFill>
                            <a:schemeClr val="bg1"/>
                          </a:solidFill>
                        </a:rPr>
                        <a:t>New – Financial vulnerability</a:t>
                      </a:r>
                      <a:r>
                        <a:rPr lang="en-GB" b="0" i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GB" b="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582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Furloughed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Universal Credit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Redundancy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Bereavement</a:t>
                      </a:r>
                      <a:r>
                        <a:rPr lang="en-GB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n-GB" b="1" i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Long-term unemployed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Severely indebted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In receipt of pension credit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Warm Home Discount recipient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Benefits</a:t>
                      </a:r>
                      <a:r>
                        <a:rPr lang="en-GB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including PIP, Carers Allowance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941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other recommendations….. </a:t>
            </a:r>
          </a:p>
        </p:txBody>
      </p:sp>
      <p:sp>
        <p:nvSpPr>
          <p:cNvPr id="3" name="Rectangle 2"/>
          <p:cNvSpPr/>
          <p:nvPr/>
        </p:nvSpPr>
        <p:spPr>
          <a:xfrm>
            <a:off x="1371600" y="1997839"/>
            <a:ext cx="8823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Common definition (either within the energy sector or across different utilities) for ‘severe indebtedness’.   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‘Enhanced needs pathways’ for customers who have multiple vulnerabilities (essentially an escalation of their priority, where extra care and attention is paid around every interaction with them; inbound calls, any outbound communication or the offer of or the provision of direct support services). </a:t>
            </a:r>
          </a:p>
        </p:txBody>
      </p:sp>
    </p:spTree>
    <p:extLst>
      <p:ext uri="{BB962C8B-B14F-4D97-AF65-F5344CB8AC3E}">
        <p14:creationId xmlns:p14="http://schemas.microsoft.com/office/powerpoint/2010/main" val="204654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2157699"/>
            <a:ext cx="10515600" cy="606240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Any questions/comments &amp; discussion on next steps</a:t>
            </a:r>
          </a:p>
        </p:txBody>
      </p:sp>
    </p:spTree>
    <p:extLst>
      <p:ext uri="{BB962C8B-B14F-4D97-AF65-F5344CB8AC3E}">
        <p14:creationId xmlns:p14="http://schemas.microsoft.com/office/powerpoint/2010/main" val="2181007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A Slides for SF Data Workshop" id="{6A7D8BDF-DF37-42A4-8E78-4B60DFCACE8E}" vid="{EF06C579-F75A-4E6B-A001-F8749B6553F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206CA6E8B27B4CBE37B42365A801CE" ma:contentTypeVersion="13" ma:contentTypeDescription="Create a new document." ma:contentTypeScope="" ma:versionID="6c7fd64ea95cfe2d302bb4aaca58b9d8">
  <xsd:schema xmlns:xsd="http://www.w3.org/2001/XMLSchema" xmlns:xs="http://www.w3.org/2001/XMLSchema" xmlns:p="http://schemas.microsoft.com/office/2006/metadata/properties" xmlns:ns3="090dffff-62db-499d-a836-e3cf5571bcfe" xmlns:ns4="e392ae8b-14fd-4a8c-9fff-0d3619e3f4e0" targetNamespace="http://schemas.microsoft.com/office/2006/metadata/properties" ma:root="true" ma:fieldsID="09c2636d909b2dddb9bfa02cfbd2c1b1" ns3:_="" ns4:_="">
    <xsd:import namespace="090dffff-62db-499d-a836-e3cf5571bcfe"/>
    <xsd:import namespace="e392ae8b-14fd-4a8c-9fff-0d3619e3f4e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0dffff-62db-499d-a836-e3cf5571bc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92ae8b-14fd-4a8c-9fff-0d3619e3f4e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138F93-52F6-465D-AC03-40201A5389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0C86DD-05F7-4E74-8DEB-78A631BD0082}">
  <ds:schemaRefs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090dffff-62db-499d-a836-e3cf5571bcfe"/>
    <ds:schemaRef ds:uri="http://schemas.microsoft.com/office/2006/metadata/properties"/>
    <ds:schemaRef ds:uri="http://schemas.microsoft.com/office/infopath/2007/PartnerControls"/>
    <ds:schemaRef ds:uri="e392ae8b-14fd-4a8c-9fff-0d3619e3f4e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EDE51C5-2AF9-4104-ABE4-C09CD8ED34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0dffff-62db-499d-a836-e3cf5571bcfe"/>
    <ds:schemaRef ds:uri="e392ae8b-14fd-4a8c-9fff-0d3619e3f4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NEA Wales Policy Slides</Template>
  <TotalTime>2192</TotalTime>
  <Words>745</Words>
  <Application>Microsoft Office PowerPoint</Application>
  <PresentationFormat>Widescreen</PresentationFormat>
  <Paragraphs>59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  Safeguarding Customers Working Group </vt:lpstr>
      <vt:lpstr>Update on our response to Covid-19</vt:lpstr>
      <vt:lpstr>The Gathering Storm – dealing with energy debt </vt:lpstr>
      <vt:lpstr>Immediate steps…. </vt:lpstr>
      <vt:lpstr> Why is a financial vulnerability ‘needs code’ necessary?  </vt:lpstr>
      <vt:lpstr>Proposed solution </vt:lpstr>
      <vt:lpstr>Two other recommendations….. </vt:lpstr>
      <vt:lpstr>Any questions/comments &amp; discussion on 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Fuel Poverty Policy Update</dc:title>
  <dc:creator>Matt Copeland</dc:creator>
  <cp:lastModifiedBy>Laura Towler</cp:lastModifiedBy>
  <cp:revision>40</cp:revision>
  <dcterms:created xsi:type="dcterms:W3CDTF">2020-02-27T08:09:15Z</dcterms:created>
  <dcterms:modified xsi:type="dcterms:W3CDTF">2020-08-06T11:07:07Z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0x0101006A206CA6E8B27B4CBE37B42365A801CE</vt:lpwstr>
  </property>
</Properties>
</file>